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0" r:id="rId2"/>
    <p:sldId id="273" r:id="rId3"/>
    <p:sldId id="271" r:id="rId4"/>
    <p:sldId id="261" r:id="rId5"/>
    <p:sldId id="257" r:id="rId6"/>
    <p:sldId id="258" r:id="rId7"/>
    <p:sldId id="279" r:id="rId8"/>
    <p:sldId id="281" r:id="rId9"/>
    <p:sldId id="282" r:id="rId10"/>
    <p:sldId id="283" r:id="rId11"/>
    <p:sldId id="259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2" r:id="rId21"/>
    <p:sldId id="284" r:id="rId2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7" autoAdjust="0"/>
    <p:restoredTop sz="94660"/>
  </p:normalViewPr>
  <p:slideViewPr>
    <p:cSldViewPr>
      <p:cViewPr varScale="1">
        <p:scale>
          <a:sx n="108" d="100"/>
          <a:sy n="108" d="100"/>
        </p:scale>
        <p:origin x="-28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6FE87-F474-4DCC-822B-712BADEC8C25}" type="datetimeFigureOut">
              <a:rPr lang="ko-KR" altLang="en-US" smtClean="0"/>
              <a:t>2014-12-16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68E6D-1813-4ED9-BE38-B897414704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9365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68E6D-1813-4ED9-BE38-B8974147043D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6858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C118-176C-48D0-8E34-DE9123629C3D}" type="datetimeFigureOut">
              <a:rPr lang="ko-KR" altLang="en-US" smtClean="0"/>
              <a:t>2014-12-16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BC00-6410-43D3-AAE5-C5EF5B7D9ED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727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C118-176C-48D0-8E34-DE9123629C3D}" type="datetimeFigureOut">
              <a:rPr lang="ko-KR" altLang="en-US" smtClean="0"/>
              <a:t>2014-12-16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BC00-6410-43D3-AAE5-C5EF5B7D9ED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711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C118-176C-48D0-8E34-DE9123629C3D}" type="datetimeFigureOut">
              <a:rPr lang="ko-KR" altLang="en-US" smtClean="0"/>
              <a:t>2014-12-16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BC00-6410-43D3-AAE5-C5EF5B7D9ED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1730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C118-176C-48D0-8E34-DE9123629C3D}" type="datetimeFigureOut">
              <a:rPr lang="ko-KR" altLang="en-US" smtClean="0"/>
              <a:t>2014-12-16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BC00-6410-43D3-AAE5-C5EF5B7D9ED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8613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C118-176C-48D0-8E34-DE9123629C3D}" type="datetimeFigureOut">
              <a:rPr lang="ko-KR" altLang="en-US" smtClean="0"/>
              <a:t>2014-12-16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BC00-6410-43D3-AAE5-C5EF5B7D9ED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3179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C118-176C-48D0-8E34-DE9123629C3D}" type="datetimeFigureOut">
              <a:rPr lang="ko-KR" altLang="en-US" smtClean="0"/>
              <a:t>2014-12-16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BC00-6410-43D3-AAE5-C5EF5B7D9ED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6456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C118-176C-48D0-8E34-DE9123629C3D}" type="datetimeFigureOut">
              <a:rPr lang="ko-KR" altLang="en-US" smtClean="0"/>
              <a:t>2014-12-16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BC00-6410-43D3-AAE5-C5EF5B7D9ED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1613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C118-176C-48D0-8E34-DE9123629C3D}" type="datetimeFigureOut">
              <a:rPr lang="ko-KR" altLang="en-US" smtClean="0"/>
              <a:t>2014-12-16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BC00-6410-43D3-AAE5-C5EF5B7D9ED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5422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C118-176C-48D0-8E34-DE9123629C3D}" type="datetimeFigureOut">
              <a:rPr lang="ko-KR" altLang="en-US" smtClean="0"/>
              <a:t>2014-12-16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BC00-6410-43D3-AAE5-C5EF5B7D9ED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0899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C118-176C-48D0-8E34-DE9123629C3D}" type="datetimeFigureOut">
              <a:rPr lang="ko-KR" altLang="en-US" smtClean="0"/>
              <a:t>2014-12-16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BC00-6410-43D3-AAE5-C5EF5B7D9ED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4815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C118-176C-48D0-8E34-DE9123629C3D}" type="datetimeFigureOut">
              <a:rPr lang="ko-KR" altLang="en-US" smtClean="0"/>
              <a:t>2014-12-16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BC00-6410-43D3-AAE5-C5EF5B7D9ED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484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DC118-176C-48D0-8E34-DE9123629C3D}" type="datetimeFigureOut">
              <a:rPr lang="ko-KR" altLang="en-US" smtClean="0"/>
              <a:t>2014-12-16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7BC00-6410-43D3-AAE5-C5EF5B7D9ED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418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67424"/>
            <a:ext cx="4032448" cy="486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9710" y="3076511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ULTIMATE MQS</a:t>
            </a:r>
          </a:p>
          <a:p>
            <a:pPr algn="ctr"/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AUDIO 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PLAYER</a:t>
            </a:r>
            <a:endParaRPr lang="ko-KR" alt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5694" y="2204864"/>
            <a:ext cx="3598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/>
              <a:t>AK500N</a:t>
            </a:r>
            <a:endParaRPr lang="ko-KR" altLang="en-US" sz="6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4" r="42933" b="72126"/>
          <a:stretch/>
        </p:blipFill>
        <p:spPr bwMode="auto">
          <a:xfrm>
            <a:off x="4060952" y="4146"/>
            <a:ext cx="1018452" cy="977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74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20888"/>
            <a:ext cx="2973879" cy="403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4536753" y="2708920"/>
            <a:ext cx="38884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AK500N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etwork </a:t>
            </a: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player</a:t>
            </a:r>
            <a:endParaRPr lang="en-US" altLang="ko-KR" sz="2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     +</a:t>
            </a:r>
          </a:p>
          <a:p>
            <a:pPr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AK500A </a:t>
            </a:r>
            <a:r>
              <a:rPr lang="en-US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ko-K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mplifier</a:t>
            </a:r>
          </a:p>
          <a:p>
            <a:pPr>
              <a:lnSpc>
                <a:spcPct val="150000"/>
              </a:lnSpc>
            </a:pPr>
            <a:r>
              <a:rPr lang="en-US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     +</a:t>
            </a:r>
          </a:p>
          <a:p>
            <a:pPr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AK500P </a:t>
            </a:r>
            <a:r>
              <a:rPr lang="en-US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ko-K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ower Supplier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줄무늬가 있는 오른쪽 화살표 7"/>
          <p:cNvSpPr/>
          <p:nvPr/>
        </p:nvSpPr>
        <p:spPr>
          <a:xfrm rot="20194825">
            <a:off x="3590026" y="3284984"/>
            <a:ext cx="755084" cy="288032"/>
          </a:xfrm>
          <a:prstGeom prst="striped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줄무늬가 있는 오른쪽 화살표 12"/>
          <p:cNvSpPr/>
          <p:nvPr/>
        </p:nvSpPr>
        <p:spPr>
          <a:xfrm rot="20194825">
            <a:off x="3590027" y="4071251"/>
            <a:ext cx="755084" cy="288032"/>
          </a:xfrm>
          <a:prstGeom prst="striped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줄무늬가 있는 오른쪽 화살표 13"/>
          <p:cNvSpPr/>
          <p:nvPr/>
        </p:nvSpPr>
        <p:spPr>
          <a:xfrm rot="20194825">
            <a:off x="3590026" y="4863338"/>
            <a:ext cx="755084" cy="288032"/>
          </a:xfrm>
          <a:prstGeom prst="striped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421793"/>
            <a:ext cx="691276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Integrated System</a:t>
            </a:r>
            <a:endParaRPr lang="ko-KR" alt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888597"/>
            <a:ext cx="809642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Amplifier and </a:t>
            </a:r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ower supplier that can be assembled with AK500N (*</a:t>
            </a:r>
            <a:r>
              <a:rPr lang="en-US" altLang="ko-KR" sz="15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Under </a:t>
            </a:r>
            <a:r>
              <a:rPr lang="en-US" altLang="ko-KR" sz="15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development</a:t>
            </a:r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altLang="ko-KR" sz="15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All in one Audio System with unified design</a:t>
            </a:r>
            <a:endParaRPr lang="en-US" altLang="ko-KR" sz="15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68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21793"/>
            <a:ext cx="691276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Perfect Extractor</a:t>
            </a:r>
            <a:endParaRPr lang="ko-KR" alt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677" y="987788"/>
            <a:ext cx="62646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One-Click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CD import into AK500N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062" y="1391067"/>
            <a:ext cx="80964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Highly-optimized ripping engine</a:t>
            </a:r>
            <a:r>
              <a:rPr lang="en-US" altLang="ko-KR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cdparanoia</a:t>
            </a:r>
          </a:p>
          <a:p>
            <a:pPr>
              <a:lnSpc>
                <a:spcPct val="200000"/>
              </a:lnSpc>
            </a:pPr>
            <a:r>
              <a: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Flawless </a:t>
            </a:r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CD rips through </a:t>
            </a:r>
            <a:r>
              <a:rPr lang="en-US" altLang="ko-KR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enhanced jitter </a:t>
            </a:r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en-US" altLang="ko-KR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error correction </a:t>
            </a:r>
            <a:r>
              <a: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support</a:t>
            </a:r>
          </a:p>
          <a:p>
            <a:pPr>
              <a:lnSpc>
                <a:spcPct val="200000"/>
              </a:lnSpc>
            </a:pPr>
            <a:r>
              <a: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Tracks </a:t>
            </a:r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can be saved in either </a:t>
            </a:r>
            <a:r>
              <a:rPr lang="en-US" altLang="ko-KR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WAV </a:t>
            </a:r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or </a:t>
            </a:r>
            <a:r>
              <a:rPr lang="en-US" altLang="ko-KR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FLAC</a:t>
            </a:r>
          </a:p>
          <a:p>
            <a:pPr>
              <a:lnSpc>
                <a:spcPct val="200000"/>
              </a:lnSpc>
            </a:pPr>
            <a:r>
              <a:rPr lang="en-US" altLang="ko-KR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Automatic imported Album Art and music data </a:t>
            </a:r>
            <a:r>
              <a: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from </a:t>
            </a:r>
            <a:r>
              <a:rPr lang="en-US" altLang="ko-KR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Gracenote’s</a:t>
            </a:r>
            <a:r>
              <a: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latest music DB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" t="12396" r="3426" b="9396"/>
          <a:stretch/>
        </p:blipFill>
        <p:spPr>
          <a:xfrm>
            <a:off x="323528" y="3429000"/>
            <a:ext cx="8496057" cy="331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4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421793"/>
            <a:ext cx="691276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Pure Sound</a:t>
            </a:r>
            <a:endParaRPr lang="ko-KR" alt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2476" y="868069"/>
            <a:ext cx="8560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Perfect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noise 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isolation and battery-only 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operation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00808"/>
            <a:ext cx="7685868" cy="442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6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421793"/>
            <a:ext cx="691276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PCM to DSD</a:t>
            </a:r>
            <a:endParaRPr lang="ko-KR" alt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888597"/>
            <a:ext cx="8096426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Converts </a:t>
            </a:r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32bit/384kHz and 24bit/352kHz file to DSD64 data without down-sampling.</a:t>
            </a:r>
          </a:p>
          <a:p>
            <a:pPr>
              <a:lnSpc>
                <a:spcPct val="150000"/>
              </a:lnSpc>
            </a:pPr>
            <a:r>
              <a: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Real </a:t>
            </a:r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time PCM file to DSD64 data </a:t>
            </a:r>
            <a:r>
              <a: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playback</a:t>
            </a:r>
            <a:endParaRPr lang="en-US" altLang="ko-KR" sz="15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91" y="2636912"/>
            <a:ext cx="4247867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120" y="2630735"/>
            <a:ext cx="3331989" cy="277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0533" y="5589240"/>
            <a:ext cx="3173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Arial" pitchFamily="34" charset="0"/>
                <a:cs typeface="Arial" pitchFamily="34" charset="0"/>
              </a:rPr>
              <a:t>Comparison of noise level PCM and DSD</a:t>
            </a:r>
            <a:endParaRPr lang="ko-KR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8965" y="5606174"/>
            <a:ext cx="4004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latin typeface="Arial" pitchFamily="34" charset="0"/>
                <a:cs typeface="Arial" pitchFamily="34" charset="0"/>
              </a:rPr>
              <a:t>Comparison of sample rate PCM and DSD</a:t>
            </a:r>
            <a:endParaRPr lang="ko-KR" alt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40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421793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Arial" pitchFamily="34" charset="0"/>
                <a:cs typeface="Arial" pitchFamily="34" charset="0"/>
              </a:rPr>
              <a:t>Advanced </a:t>
            </a:r>
            <a:r>
              <a:rPr lang="en-US" altLang="ko-KR" sz="2400" b="1" dirty="0">
                <a:latin typeface="Arial" pitchFamily="34" charset="0"/>
                <a:cs typeface="Arial" pitchFamily="34" charset="0"/>
              </a:rPr>
              <a:t>Network</a:t>
            </a:r>
            <a:endParaRPr lang="ko-KR" alt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908720"/>
            <a:ext cx="8424936" cy="942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Connects to </a:t>
            </a:r>
            <a:r>
              <a: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PC </a:t>
            </a:r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as well as NAS servers through LAN and </a:t>
            </a:r>
            <a:r>
              <a: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Wi-Fi</a:t>
            </a:r>
          </a:p>
          <a:p>
            <a:pPr>
              <a:lnSpc>
                <a:spcPct val="200000"/>
              </a:lnSpc>
            </a:pPr>
            <a:r>
              <a: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Controlled by smartphone and tablet with </a:t>
            </a:r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an </a:t>
            </a:r>
            <a:r>
              <a: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application</a:t>
            </a:r>
            <a:endParaRPr lang="ko-KR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5292741"/>
            <a:ext cx="3173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latin typeface="Arial" pitchFamily="34" charset="0"/>
                <a:cs typeface="Arial" pitchFamily="34" charset="0"/>
              </a:rPr>
              <a:t>Network </a:t>
            </a:r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Server &amp; Player by </a:t>
            </a:r>
            <a:r>
              <a:rPr lang="en-US" altLang="ko-KR" sz="1200" dirty="0">
                <a:latin typeface="Arial" pitchFamily="34" charset="0"/>
                <a:cs typeface="Arial" pitchFamily="34" charset="0"/>
              </a:rPr>
              <a:t>DLNA</a:t>
            </a:r>
            <a:endParaRPr lang="ko-KR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4989" y="5301208"/>
            <a:ext cx="3173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DLNA Connection</a:t>
            </a:r>
            <a:endParaRPr lang="ko-KR" alt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78" y="2642798"/>
            <a:ext cx="4111149" cy="256946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031" y="2132856"/>
            <a:ext cx="4032448" cy="3213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340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421793"/>
            <a:ext cx="691276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endParaRPr lang="ko-KR" alt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908720"/>
            <a:ext cx="8424936" cy="1432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No vibration noise generated from conventional HDD</a:t>
            </a:r>
          </a:p>
          <a:p>
            <a:pPr>
              <a:lnSpc>
                <a:spcPct val="150000"/>
              </a:lnSpc>
            </a:pPr>
            <a:r>
              <a: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SSD, faster </a:t>
            </a:r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and more stable </a:t>
            </a:r>
            <a:r>
              <a: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than HDD </a:t>
            </a:r>
            <a:endParaRPr lang="en-US" altLang="ko-KR" sz="15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Maximum of 4TB Storage </a:t>
            </a:r>
          </a:p>
          <a:p>
            <a:pPr>
              <a:lnSpc>
                <a:spcPct val="150000"/>
              </a:lnSpc>
            </a:pPr>
            <a:r>
              <a: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RAID 5 ensures data safety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1" t="41217" r="29131" b="22136"/>
          <a:stretch/>
        </p:blipFill>
        <p:spPr bwMode="auto">
          <a:xfrm>
            <a:off x="345243" y="3061860"/>
            <a:ext cx="3928268" cy="243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8691" y="2784861"/>
            <a:ext cx="3173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4 Bay SSD</a:t>
            </a:r>
            <a:endParaRPr lang="ko-KR" altLang="en-US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79224"/>
            <a:ext cx="4208689" cy="50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8691" y="5942180"/>
            <a:ext cx="3173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RAID 5 Structure for 4TB</a:t>
            </a:r>
            <a:endParaRPr lang="ko-KR" altLang="en-US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81523"/>
            <a:ext cx="4625245" cy="3515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40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421793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Arial" pitchFamily="34" charset="0"/>
                <a:cs typeface="Arial" pitchFamily="34" charset="0"/>
              </a:rPr>
              <a:t>Multiple </a:t>
            </a:r>
            <a:r>
              <a:rPr lang="en-US" altLang="ko-KR" sz="2400" b="1" dirty="0">
                <a:latin typeface="Arial" pitchFamily="34" charset="0"/>
                <a:cs typeface="Arial" pitchFamily="34" charset="0"/>
              </a:rPr>
              <a:t>Input and </a:t>
            </a:r>
            <a:r>
              <a:rPr lang="en-US" altLang="ko-KR" sz="2400" b="1" dirty="0" smtClean="0">
                <a:latin typeface="Arial" pitchFamily="34" charset="0"/>
                <a:cs typeface="Arial" pitchFamily="34" charset="0"/>
              </a:rPr>
              <a:t>Output</a:t>
            </a:r>
            <a:endParaRPr lang="en-US" altLang="ko-K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908720"/>
            <a:ext cx="8424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Supports </a:t>
            </a:r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 wide range of inputs and outputs</a:t>
            </a:r>
            <a:r>
              <a: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Various digital inputs and outputs(AES/EBU, Coaxial, Optical, BNC</a:t>
            </a:r>
            <a:r>
              <a: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Analog </a:t>
            </a:r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output supports both Fixed and Variable </a:t>
            </a:r>
            <a:r>
              <a: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signals</a:t>
            </a:r>
          </a:p>
          <a:p>
            <a:pPr>
              <a:lnSpc>
                <a:spcPct val="150000"/>
              </a:lnSpc>
            </a:pPr>
            <a:r>
              <a: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Easy-to-read </a:t>
            </a:r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graphics on the touch-screen </a:t>
            </a:r>
            <a:r>
              <a: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menu</a:t>
            </a:r>
            <a:endParaRPr lang="en-US" altLang="ko-KR" sz="15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0773" y="6464369"/>
            <a:ext cx="3173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latin typeface="Arial" pitchFamily="34" charset="0"/>
                <a:cs typeface="Arial" pitchFamily="34" charset="0"/>
              </a:rPr>
              <a:t>Analog &amp; Digital audio I/O</a:t>
            </a:r>
            <a:endParaRPr lang="ko-KR" alt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420888"/>
            <a:ext cx="5940152" cy="371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0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421793"/>
            <a:ext cx="691276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Product View</a:t>
            </a:r>
            <a:endParaRPr lang="ko-KR" alt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350" y="188640"/>
            <a:ext cx="3425783" cy="242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2"/>
            <a:ext cx="2589125" cy="243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749" y="2604232"/>
            <a:ext cx="3866164" cy="208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023" y="4748443"/>
            <a:ext cx="4508681" cy="192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40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421793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Arial" pitchFamily="34" charset="0"/>
                <a:cs typeface="Arial" pitchFamily="34" charset="0"/>
              </a:rPr>
              <a:t>Internal </a:t>
            </a:r>
            <a:r>
              <a:rPr lang="en-US" altLang="ko-KR" sz="2400" b="1" dirty="0" smtClean="0">
                <a:latin typeface="Arial" pitchFamily="34" charset="0"/>
                <a:cs typeface="Arial" pitchFamily="34" charset="0"/>
              </a:rPr>
              <a:t>Structure</a:t>
            </a:r>
            <a:endParaRPr lang="en-US" altLang="ko-KR" sz="23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77" y="914675"/>
            <a:ext cx="8713919" cy="553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40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4" y="949917"/>
            <a:ext cx="9012410" cy="537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421793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Arial" pitchFamily="34" charset="0"/>
                <a:cs typeface="Arial" pitchFamily="34" charset="0"/>
              </a:rPr>
              <a:t>Internal </a:t>
            </a:r>
            <a:r>
              <a:rPr lang="en-US" altLang="ko-KR" sz="2400" b="1" dirty="0" smtClean="0">
                <a:latin typeface="Arial" pitchFamily="34" charset="0"/>
                <a:cs typeface="Arial" pitchFamily="34" charset="0"/>
              </a:rPr>
              <a:t>Structure</a:t>
            </a:r>
            <a:endParaRPr lang="en-US" altLang="ko-KR" sz="23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40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331640" y="2774975"/>
            <a:ext cx="648072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200" i="1" dirty="0">
                <a:latin typeface="Times New Roman" pitchFamily="18" charset="0"/>
                <a:cs typeface="Times New Roman" pitchFamily="18" charset="0"/>
              </a:rPr>
              <a:t>Elegant and lithe. Neutral </a:t>
            </a:r>
            <a:r>
              <a:rPr lang="en-US" altLang="ko-KR" sz="2200" i="1" dirty="0" smtClean="0">
                <a:latin typeface="Times New Roman" pitchFamily="18" charset="0"/>
                <a:cs typeface="Times New Roman" pitchFamily="18" charset="0"/>
              </a:rPr>
              <a:t>and high </a:t>
            </a:r>
            <a:r>
              <a:rPr lang="en-US" altLang="ko-KR" sz="2200" i="1" dirty="0">
                <a:latin typeface="Times New Roman" pitchFamily="18" charset="0"/>
                <a:cs typeface="Times New Roman" pitchFamily="18" charset="0"/>
              </a:rPr>
              <a:t>resolution. Emotional </a:t>
            </a:r>
            <a:r>
              <a:rPr lang="en-US" altLang="ko-KR" sz="2200" i="1" dirty="0" smtClean="0">
                <a:latin typeface="Times New Roman" pitchFamily="18" charset="0"/>
                <a:cs typeface="Times New Roman" pitchFamily="18" charset="0"/>
              </a:rPr>
              <a:t>and dynamic</a:t>
            </a:r>
            <a:r>
              <a:rPr lang="en-US" altLang="ko-KR" sz="2200" i="1" dirty="0">
                <a:latin typeface="Times New Roman" pitchFamily="18" charset="0"/>
                <a:cs typeface="Times New Roman" pitchFamily="18" charset="0"/>
              </a:rPr>
              <a:t>: the AK500N is one </a:t>
            </a:r>
            <a:r>
              <a:rPr lang="en-US" altLang="ko-KR" sz="2200" i="1" dirty="0" smtClean="0">
                <a:latin typeface="Times New Roman" pitchFamily="18" charset="0"/>
                <a:cs typeface="Times New Roman" pitchFamily="18" charset="0"/>
              </a:rPr>
              <a:t>of the </a:t>
            </a:r>
            <a:r>
              <a:rPr lang="en-US" altLang="ko-KR" sz="2200" i="1" dirty="0">
                <a:latin typeface="Times New Roman" pitchFamily="18" charset="0"/>
                <a:cs typeface="Times New Roman" pitchFamily="18" charset="0"/>
              </a:rPr>
              <a:t>most complete network </a:t>
            </a:r>
            <a:r>
              <a:rPr lang="en-US" altLang="ko-KR" sz="2200" i="1" dirty="0" smtClean="0">
                <a:latin typeface="Times New Roman" pitchFamily="18" charset="0"/>
                <a:cs typeface="Times New Roman" pitchFamily="18" charset="0"/>
              </a:rPr>
              <a:t>players and </a:t>
            </a:r>
            <a:r>
              <a:rPr lang="en-US" altLang="ko-KR" sz="2200" i="1" dirty="0">
                <a:latin typeface="Times New Roman" pitchFamily="18" charset="0"/>
                <a:cs typeface="Times New Roman" pitchFamily="18" charset="0"/>
              </a:rPr>
              <a:t>servers</a:t>
            </a:r>
            <a:r>
              <a:rPr lang="en-US" altLang="ko-KR" sz="2200" i="1" dirty="0" smtClean="0">
                <a:latin typeface="Times New Roman" pitchFamily="18" charset="0"/>
                <a:cs typeface="Times New Roman" pitchFamily="18" charset="0"/>
              </a:rPr>
              <a:t>.                  </a:t>
            </a:r>
          </a:p>
          <a:p>
            <a:r>
              <a:rPr lang="en-US" altLang="ko-KR" sz="2000" i="1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r>
              <a:rPr lang="en-US" altLang="ko-KR" sz="1900" i="1" dirty="0" smtClean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altLang="ko-KR" sz="1400" i="1" dirty="0" smtClean="0">
                <a:latin typeface="Times New Roman" pitchFamily="18" charset="0"/>
                <a:cs typeface="Times New Roman" pitchFamily="18" charset="0"/>
              </a:rPr>
              <a:t>-- Evaluated by AUDIOPHILE magazine in Germany</a:t>
            </a:r>
            <a:endParaRPr lang="ko-KR" altLang="en-US" sz="1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69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4756" y="908720"/>
            <a:ext cx="7704856" cy="5424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Display </a:t>
            </a: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	          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” WXGA(1280 x 800) Touch Display</a:t>
            </a:r>
          </a:p>
          <a:p>
            <a:pPr>
              <a:lnSpc>
                <a:spcPct val="150000"/>
              </a:lnSpc>
            </a:pPr>
            <a:r>
              <a:rPr lang="en-US" altLang="ko-K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DAC </a:t>
            </a: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	          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Cirrus 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Logic CS4398 x2(Dual DAC)</a:t>
            </a:r>
          </a:p>
          <a:p>
            <a:pPr>
              <a:lnSpc>
                <a:spcPct val="150000"/>
              </a:lnSpc>
            </a:pPr>
            <a:r>
              <a:rPr lang="en-US" altLang="ko-K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Storage </a:t>
            </a: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	          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SSD 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MLC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1TB/2TB/4TB(RAID 0,5)</a:t>
            </a:r>
          </a:p>
          <a:p>
            <a:pPr>
              <a:lnSpc>
                <a:spcPct val="150000"/>
              </a:lnSpc>
            </a:pPr>
            <a:r>
              <a:rPr lang="en-US" altLang="ko-K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Digital Input </a:t>
            </a: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	          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AES/EBU 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x1, BNC x1, Coaxial x1, Optical x1</a:t>
            </a:r>
          </a:p>
          <a:p>
            <a:pPr>
              <a:lnSpc>
                <a:spcPct val="150000"/>
              </a:lnSpc>
            </a:pP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           Out </a:t>
            </a:r>
            <a:r>
              <a:rPr lang="en-US" altLang="ko-K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AES/EBU 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x1, BNC x1, Coaxial x1, Optical x1</a:t>
            </a:r>
            <a:endParaRPr lang="ko-KR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Analog Out 		          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Balanced(L/R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) x2, RCA(L/R)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x2</a:t>
            </a:r>
          </a:p>
          <a:p>
            <a:pPr>
              <a:lnSpc>
                <a:spcPct val="150000"/>
              </a:lnSpc>
            </a:pPr>
            <a:r>
              <a:rPr lang="en-US" altLang="ko-K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Fixed output level 	</a:t>
            </a: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3V(RCA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Balanced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altLang="ko-KR" sz="11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Variable output level </a:t>
            </a: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          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7.5V(RCA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) / 10V(Balanced)</a:t>
            </a:r>
          </a:p>
          <a:p>
            <a:pPr>
              <a:lnSpc>
                <a:spcPct val="150000"/>
              </a:lnSpc>
            </a:pPr>
            <a:r>
              <a:rPr lang="en-US" altLang="ko-K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Channel Separation </a:t>
            </a: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          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&gt; 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135dB / 1kHz</a:t>
            </a:r>
          </a:p>
          <a:p>
            <a:pPr>
              <a:lnSpc>
                <a:spcPct val="150000"/>
              </a:lnSpc>
            </a:pPr>
            <a:r>
              <a:rPr lang="en-US" altLang="ko-K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Frequency Response </a:t>
            </a: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         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±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0.02dB / 20Hz ~ 20kHz, ±0.4dB / 10Hz ~ 70kHz</a:t>
            </a:r>
          </a:p>
          <a:p>
            <a:pPr>
              <a:lnSpc>
                <a:spcPct val="150000"/>
              </a:lnSpc>
            </a:pP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THD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(Total 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Harmonic Distortion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+N 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&lt; 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0.0008% / 1kHz / 10V,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&lt; 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0.001% / 10Hz ~ 20kHz / 10V</a:t>
            </a:r>
          </a:p>
          <a:p>
            <a:pPr>
              <a:lnSpc>
                <a:spcPct val="150000"/>
              </a:lnSpc>
            </a:pPr>
            <a:r>
              <a:rPr lang="en-US" altLang="ko-K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SNR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(Signal to Noise Ratio)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           118dB 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1kHz / 10V</a:t>
            </a:r>
            <a:endParaRPr lang="en-US" altLang="ko-KR" sz="11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Audio File Supported </a:t>
            </a: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          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WAV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FLAC, WMA, MP3, OGG, APE, AAC, ALAC, AIFF, DFF,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DSF</a:t>
            </a:r>
          </a:p>
          <a:p>
            <a:pPr>
              <a:lnSpc>
                <a:spcPct val="150000"/>
              </a:lnSpc>
            </a:pPr>
            <a:r>
              <a:rPr lang="en-US" altLang="ko-K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Audio Sample Rate	</a:t>
            </a: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8kHz 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~ 384kHz(8/16/24bits per sample)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         DSD 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Native: DSD64(1bit/2.8MHz) / DSD128(1bit/5.6MHz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altLang="ko-KR" sz="11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USB Supported </a:t>
            </a: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          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Type 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A(Host) x2, Type B(Device) x1</a:t>
            </a:r>
          </a:p>
          <a:p>
            <a:pPr>
              <a:lnSpc>
                <a:spcPct val="150000"/>
              </a:lnSpc>
            </a:pPr>
            <a:r>
              <a:rPr lang="en-US" altLang="ko-K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USB DAC </a:t>
            </a: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Supported	          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UAC(USB 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Audio Class) 2.0 / DSD64, DSD128, PCM</a:t>
            </a:r>
          </a:p>
          <a:p>
            <a:pPr>
              <a:lnSpc>
                <a:spcPct val="150000"/>
              </a:lnSpc>
            </a:pPr>
            <a:r>
              <a:rPr lang="en-US" altLang="ko-K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Network Supported </a:t>
            </a: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          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Wi-Fi 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802.11b/g/n(2.4GHz) &amp; Ethernet 10/100/1000, DLNA(DMS, DMC, DMR)</a:t>
            </a:r>
          </a:p>
          <a:p>
            <a:pPr>
              <a:lnSpc>
                <a:spcPct val="150000"/>
              </a:lnSpc>
            </a:pPr>
            <a:r>
              <a:rPr lang="en-US" altLang="ko-K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CD Ripping audio format </a:t>
            </a: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          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WAV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FLAC</a:t>
            </a:r>
          </a:p>
          <a:p>
            <a:pPr>
              <a:lnSpc>
                <a:spcPct val="150000"/>
              </a:lnSpc>
            </a:pP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Battery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       Capacity : 10,400mAh / Voltage : 7.4(normally) / Type : Li-Ion</a:t>
            </a:r>
            <a:endParaRPr lang="en-US" altLang="ko-KR" sz="11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Dimension / Weight </a:t>
            </a: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          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214[W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] x 243[H] x 238[D](mm) /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11.4kg</a:t>
            </a:r>
            <a:endParaRPr lang="en-US" altLang="ko-KR" sz="11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421793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Arial" pitchFamily="34" charset="0"/>
                <a:cs typeface="Arial" panose="020B0604020202020204" pitchFamily="34" charset="0"/>
              </a:rPr>
              <a:t>Specification</a:t>
            </a:r>
          </a:p>
        </p:txBody>
      </p:sp>
    </p:spTree>
    <p:extLst>
      <p:ext uri="{BB962C8B-B14F-4D97-AF65-F5344CB8AC3E}">
        <p14:creationId xmlns:p14="http://schemas.microsoft.com/office/powerpoint/2010/main" val="99096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4" r="42933" b="72126"/>
          <a:stretch/>
        </p:blipFill>
        <p:spPr bwMode="auto">
          <a:xfrm>
            <a:off x="4060952" y="4146"/>
            <a:ext cx="1018452" cy="977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31840" y="2996952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latin typeface="Arial" pitchFamily="34" charset="0"/>
                <a:cs typeface="Arial" panose="020B0604020202020204" pitchFamily="34" charset="0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315589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:\Users\iriver\Dropbox\Astell&amp;Kern\Photo_Product\AK240\Studio Photo\AK240_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8" t="13990" r="25004" b="12927"/>
          <a:stretch/>
        </p:blipFill>
        <p:spPr bwMode="auto">
          <a:xfrm>
            <a:off x="683568" y="2755385"/>
            <a:ext cx="1379523" cy="203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32" y="2703590"/>
            <a:ext cx="2084157" cy="230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551" y="476672"/>
            <a:ext cx="735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Astell&amp;Kern desktop audio</a:t>
            </a:r>
            <a:endParaRPr lang="ko-KR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2267744" y="3379861"/>
            <a:ext cx="416575" cy="424335"/>
            <a:chOff x="2987824" y="2622890"/>
            <a:chExt cx="504056" cy="564789"/>
          </a:xfrm>
        </p:grpSpPr>
        <p:cxnSp>
          <p:nvCxnSpPr>
            <p:cNvPr id="3" name="직선 연결선 2"/>
            <p:cNvCxnSpPr/>
            <p:nvPr/>
          </p:nvCxnSpPr>
          <p:spPr>
            <a:xfrm>
              <a:off x="2987824" y="2905285"/>
              <a:ext cx="504056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 flipV="1">
              <a:off x="3239852" y="2622890"/>
              <a:ext cx="0" cy="564789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3107457" y="2714147"/>
            <a:ext cx="2736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CD-ripping</a:t>
            </a: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SSD storage </a:t>
            </a: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Better Sound</a:t>
            </a: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Extended I/O connections</a:t>
            </a: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PCM </a:t>
            </a:r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to DSD </a:t>
            </a:r>
            <a:r>
              <a:rPr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conversion</a:t>
            </a:r>
            <a:endParaRPr lang="en-US" altLang="ko-KR" sz="16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4305" y="2262250"/>
            <a:ext cx="1833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Portable Audio </a:t>
            </a:r>
            <a:endParaRPr lang="ko-KR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25609" y="2262250"/>
            <a:ext cx="2394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Desktop  Audio </a:t>
            </a:r>
            <a:endParaRPr lang="ko-KR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4" t="30852" r="26382" b="53204"/>
          <a:stretch/>
        </p:blipFill>
        <p:spPr bwMode="auto">
          <a:xfrm>
            <a:off x="5926423" y="3317754"/>
            <a:ext cx="589793" cy="47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2967645" y="2631582"/>
            <a:ext cx="2756483" cy="216024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1" y="1002214"/>
            <a:ext cx="8460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Astell&amp;Kern desktop audio gives you the freedom to select the sound you </a:t>
            </a:r>
            <a:r>
              <a:rPr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desire.</a:t>
            </a:r>
            <a:endParaRPr lang="ko-KR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10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iriver\Dropbox\Astell&amp;Kern\Photo_Product\AK100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2" t="7428" r="13149" b="5607"/>
          <a:stretch/>
        </p:blipFill>
        <p:spPr bwMode="auto">
          <a:xfrm>
            <a:off x="1205840" y="4643786"/>
            <a:ext cx="792088" cy="98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iriver\Dropbox\Astell&amp;Kern\Photo_Product\AK120\Studio Image\_MG_6158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9" t="21150" r="30751" b="23465"/>
          <a:stretch/>
        </p:blipFill>
        <p:spPr bwMode="auto">
          <a:xfrm>
            <a:off x="2068368" y="4533530"/>
            <a:ext cx="814675" cy="109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iriver\Dropbox\Astell&amp;Kern\Photo_Product\AK120 II\AK120 Ⅱ_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4" t="11757" r="29530" b="12144"/>
          <a:stretch/>
        </p:blipFill>
        <p:spPr bwMode="auto">
          <a:xfrm>
            <a:off x="3757648" y="4025087"/>
            <a:ext cx="864096" cy="164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iriver\Dropbox\Astell&amp;Kern\Photo_Product\AK100 II\AK100 Ⅱ_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3" t="9584" r="30825" b="12970"/>
          <a:stretch/>
        </p:blipFill>
        <p:spPr bwMode="auto">
          <a:xfrm>
            <a:off x="2934031" y="4104308"/>
            <a:ext cx="792088" cy="152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iriver\Dropbox\Astell&amp;Kern\Photo_Product\AK240\Studio Photo\AK240_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8" t="13990" r="25004" b="12927"/>
          <a:stretch/>
        </p:blipFill>
        <p:spPr bwMode="auto">
          <a:xfrm>
            <a:off x="4535494" y="4247674"/>
            <a:ext cx="972610" cy="143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iriver\Dropbox\Astell&amp;Kern\Photo_Product\AK10\AK10_01-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5" t="19430" r="21562" b="19722"/>
          <a:stretch/>
        </p:blipFill>
        <p:spPr bwMode="auto">
          <a:xfrm>
            <a:off x="619265" y="5082737"/>
            <a:ext cx="504056" cy="52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796" y="2780928"/>
            <a:ext cx="2693665" cy="298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596683" y="5805264"/>
            <a:ext cx="4869381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94390" y="5939988"/>
            <a:ext cx="2232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Portable audio</a:t>
            </a:r>
            <a:endParaRPr lang="ko-KR" alt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직선 연결선 15"/>
          <p:cNvCxnSpPr/>
          <p:nvPr/>
        </p:nvCxnSpPr>
        <p:spPr>
          <a:xfrm>
            <a:off x="5927452" y="5805264"/>
            <a:ext cx="2511560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59072" y="5939988"/>
            <a:ext cx="1844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Desktop audio</a:t>
            </a:r>
            <a:endParaRPr lang="ko-KR" alt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6" b="63869"/>
          <a:stretch/>
        </p:blipFill>
        <p:spPr bwMode="auto">
          <a:xfrm>
            <a:off x="2915816" y="1574688"/>
            <a:ext cx="3260186" cy="65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552" y="476672"/>
            <a:ext cx="33123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500" b="1" dirty="0">
                <a:latin typeface="Arial" pitchFamily="34" charset="0"/>
                <a:cs typeface="Arial" pitchFamily="34" charset="0"/>
              </a:rPr>
              <a:t>Product Line Up </a:t>
            </a:r>
            <a:endParaRPr lang="ko-KR" altLang="en-US" sz="25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73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5317" y="863714"/>
            <a:ext cx="35985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500" b="1" dirty="0">
                <a:latin typeface="Arial" pitchFamily="34" charset="0"/>
                <a:cs typeface="Arial" pitchFamily="34" charset="0"/>
              </a:rPr>
              <a:t>AK500N</a:t>
            </a:r>
            <a:endParaRPr lang="ko-KR" altLang="en-US"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421793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desktop 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audio from Astell&amp;Kern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1412776"/>
            <a:ext cx="4483591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64006" y="1264692"/>
            <a:ext cx="62242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One-click </a:t>
            </a:r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CD-ripping</a:t>
            </a:r>
          </a:p>
          <a:p>
            <a:pPr>
              <a:lnSpc>
                <a:spcPct val="150000"/>
              </a:lnSpc>
            </a:pP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Perfect noise isolation </a:t>
            </a:r>
          </a:p>
          <a:p>
            <a:pPr>
              <a:lnSpc>
                <a:spcPct val="150000"/>
              </a:lnSpc>
            </a:pP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PCM to DSD conversion</a:t>
            </a:r>
          </a:p>
          <a:p>
            <a:pPr>
              <a:lnSpc>
                <a:spcPct val="150000"/>
              </a:lnSpc>
            </a:pPr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Excellent </a:t>
            </a: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compatibility</a:t>
            </a:r>
          </a:p>
          <a:p>
            <a:pPr>
              <a:lnSpc>
                <a:spcPct val="150000"/>
              </a:lnSpc>
            </a:pP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Easy DLNA-based networking</a:t>
            </a:r>
          </a:p>
          <a:p>
            <a:pPr>
              <a:lnSpc>
                <a:spcPct val="150000"/>
              </a:lnSpc>
            </a:pPr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High-reliability </a:t>
            </a: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SSD</a:t>
            </a:r>
            <a:endParaRPr lang="ko-KR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4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21793"/>
            <a:ext cx="691276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Design Concept</a:t>
            </a:r>
            <a:endParaRPr lang="ko-KR" alt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9" b="9879"/>
          <a:stretch/>
        </p:blipFill>
        <p:spPr bwMode="auto">
          <a:xfrm>
            <a:off x="389455" y="1340768"/>
            <a:ext cx="2171152" cy="269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9319" y="1360058"/>
            <a:ext cx="5105049" cy="811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Greatness 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of Switzerland's </a:t>
            </a:r>
            <a:r>
              <a:rPr lang="en-US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Matterhorn</a:t>
            </a:r>
          </a:p>
          <a:p>
            <a:pPr>
              <a:lnSpc>
                <a:spcPct val="150000"/>
              </a:lnSpc>
            </a:pPr>
            <a:r>
              <a: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Ever-changing with time and the amount of light</a:t>
            </a:r>
            <a:endParaRPr lang="ko-KR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20"/>
          <a:stretch/>
        </p:blipFill>
        <p:spPr bwMode="auto">
          <a:xfrm>
            <a:off x="337204" y="4302968"/>
            <a:ext cx="2506604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1" r="55293"/>
          <a:stretch/>
        </p:blipFill>
        <p:spPr bwMode="auto">
          <a:xfrm>
            <a:off x="2529077" y="4302968"/>
            <a:ext cx="2515449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4" r="29449"/>
          <a:stretch/>
        </p:blipFill>
        <p:spPr bwMode="auto">
          <a:xfrm>
            <a:off x="4680472" y="4302968"/>
            <a:ext cx="2564524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89" r="5370"/>
          <a:stretch/>
        </p:blipFill>
        <p:spPr bwMode="auto">
          <a:xfrm>
            <a:off x="6913982" y="4302968"/>
            <a:ext cx="223001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4" t="30852" r="26382" b="53204"/>
          <a:stretch/>
        </p:blipFill>
        <p:spPr bwMode="auto">
          <a:xfrm>
            <a:off x="2073175" y="5055216"/>
            <a:ext cx="487432" cy="38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4" t="30852" r="26382" b="53204"/>
          <a:stretch/>
        </p:blipFill>
        <p:spPr bwMode="auto">
          <a:xfrm>
            <a:off x="4292916" y="5055216"/>
            <a:ext cx="487432" cy="38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4" t="30852" r="26382" b="53204"/>
          <a:stretch/>
        </p:blipFill>
        <p:spPr bwMode="auto">
          <a:xfrm>
            <a:off x="6463666" y="5055216"/>
            <a:ext cx="487432" cy="38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74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iriver\Desktop\AK500N\공정누끼\_MG_2499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" y="1412776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iriver\Desktop\AK500N\공정누끼\_MG_25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53363"/>
            <a:ext cx="3413760" cy="227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iriver\Desktop\AK500N\공정누끼\_MG_25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3413760" cy="227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421793"/>
            <a:ext cx="691276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Full Aluminum Body</a:t>
            </a:r>
            <a:endParaRPr lang="ko-KR" alt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39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" y="1268760"/>
            <a:ext cx="8657907" cy="4452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827584" y="5733202"/>
            <a:ext cx="777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Arial" pitchFamily="34" charset="0"/>
                <a:cs typeface="Arial" pitchFamily="34" charset="0"/>
              </a:rPr>
              <a:t>A 5-axis machining process is used to create the unique front fascia of the AK500N.</a:t>
            </a:r>
            <a:endParaRPr kumimoji="1" lang="ja-JP" altLang="en-US" sz="1600" b="1" dirty="0">
              <a:latin typeface="Arial" pitchFamily="34" charset="0"/>
              <a:ea typeface="メイリオ" panose="020B0604030504040204" pitchFamily="50" charset="-128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421793"/>
            <a:ext cx="691276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Machining process</a:t>
            </a:r>
            <a:endParaRPr lang="ko-KR" alt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32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443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7584" y="1412776"/>
              <a:ext cx="70567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i="1" dirty="0" smtClean="0">
                  <a:solidFill>
                    <a:schemeClr val="bg1"/>
                  </a:solidFill>
                  <a:latin typeface="Lucida Sans Typewriter" pitchFamily="49" charset="0"/>
                  <a:cs typeface="Arial" pitchFamily="34" charset="0"/>
                </a:rPr>
                <a:t>Full aluminum body milled delicately…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767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388</Words>
  <Application>Microsoft Office PowerPoint</Application>
  <PresentationFormat>화면 슬라이드 쇼(4:3)</PresentationFormat>
  <Paragraphs>99</Paragraphs>
  <Slides>21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2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iriver</dc:creator>
  <cp:lastModifiedBy>iriver</cp:lastModifiedBy>
  <cp:revision>48</cp:revision>
  <dcterms:created xsi:type="dcterms:W3CDTF">2014-12-01T00:34:28Z</dcterms:created>
  <dcterms:modified xsi:type="dcterms:W3CDTF">2014-12-16T10:55:30Z</dcterms:modified>
</cp:coreProperties>
</file>